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42" r:id="rId2"/>
    <p:sldId id="479" r:id="rId3"/>
    <p:sldId id="476" r:id="rId4"/>
    <p:sldId id="458" r:id="rId5"/>
    <p:sldId id="452" r:id="rId6"/>
    <p:sldId id="459" r:id="rId7"/>
    <p:sldId id="477" r:id="rId8"/>
    <p:sldId id="460" r:id="rId9"/>
    <p:sldId id="463" r:id="rId10"/>
    <p:sldId id="475" r:id="rId11"/>
    <p:sldId id="481" r:id="rId12"/>
    <p:sldId id="468" r:id="rId13"/>
    <p:sldId id="480" r:id="rId14"/>
    <p:sldId id="473" r:id="rId1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los Maltzahn" initials="" lastIdx="2" clrIdx="0"/>
  <p:cmAuthor id="1" name="Carlos Maltzahn" initials="CM [4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B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77825" autoAdjust="0"/>
  </p:normalViewPr>
  <p:slideViewPr>
    <p:cSldViewPr snapToGrid="0" snapToObjects="1">
      <p:cViewPr>
        <p:scale>
          <a:sx n="65" d="100"/>
          <a:sy n="65" d="100"/>
        </p:scale>
        <p:origin x="-2936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>
              <a:defRPr sz="1300"/>
            </a:lvl1pPr>
          </a:lstStyle>
          <a:p>
            <a:fld id="{02AAACEC-CA3C-1547-BA2D-EA7129C540BC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>
              <a:defRPr sz="1300"/>
            </a:lvl1pPr>
          </a:lstStyle>
          <a:p>
            <a:fld id="{C5B8F260-5692-2D41-8D38-7F3503C2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243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>
              <a:defRPr sz="1300"/>
            </a:lvl1pPr>
          </a:lstStyle>
          <a:p>
            <a:fld id="{351A2B99-2FFA-2448-844E-8C7853CBF5D3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6" rIns="96653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6" rIns="96653" bIns="4832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>
              <a:defRPr sz="1300"/>
            </a:lvl1pPr>
          </a:lstStyle>
          <a:p>
            <a:fld id="{6AEBC01C-F5CD-5547-B3B1-DFE97ADD8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1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Data:</a:t>
            </a:r>
            <a:r>
              <a:rPr lang="en-US" baseline="0" dirty="0" smtClean="0"/>
              <a:t> </a:t>
            </a:r>
            <a:r>
              <a:rPr lang="en-US" dirty="0" smtClean="0"/>
              <a:t>How does the</a:t>
            </a:r>
            <a:r>
              <a:rPr lang="en-US" baseline="0" dirty="0" smtClean="0"/>
              <a:t> workload really look like? </a:t>
            </a:r>
            <a:r>
              <a:rPr lang="en-US" dirty="0" smtClean="0"/>
              <a:t>What other properties of the workload can I infer?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We wonder</a:t>
            </a:r>
            <a:r>
              <a:rPr lang="is-IS" dirty="0" smtClean="0"/>
              <a:t>… mmm...</a:t>
            </a:r>
            <a:r>
              <a:rPr lang="is-IS" baseline="0" dirty="0" smtClean="0"/>
              <a:t> I can get access to the source code of the system, but mostrly anything else that the experiment depends on is missing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I whish</a:t>
            </a:r>
            <a:r>
              <a:rPr lang="en-US" baseline="0" dirty="0" smtClean="0"/>
              <a:t> I could have the “source code” of the experiment, along with any workloads and datasets, analysis and so on</a:t>
            </a:r>
            <a:r>
              <a:rPr lang="is-IS" baseline="0" dirty="0" smtClean="0"/>
              <a:t>…</a:t>
            </a:r>
            <a:r>
              <a:rPr lang="is-IS" baseline="0" dirty="0" smtClean="0"/>
              <a:t>. </a:t>
            </a:r>
            <a:r>
              <a:rPr lang="en-US" baseline="0" dirty="0" smtClean="0"/>
              <a:t>along with the history of how the experiment evolved over time and the rationale (WHY) behind the decisions made.</a:t>
            </a:r>
            <a:endParaRPr lang="is-IS" baseline="0" dirty="0" smtClean="0"/>
          </a:p>
          <a:p>
            <a:pPr marL="171450" indent="-171450">
              <a:buFontTx/>
              <a:buChar char="•"/>
            </a:pPr>
            <a:r>
              <a:rPr lang="is-IS" baseline="0" dirty="0" smtClean="0"/>
              <a:t>Note that this is different to having the source-code of the system under study . This is usually done, but going from source-code to executing the experiment is a really long, time-consuming process (e.g. </a:t>
            </a:r>
            <a:r>
              <a:rPr lang="en-US" baseline="0" dirty="0" smtClean="0"/>
              <a:t>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1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the</a:t>
            </a:r>
            <a:r>
              <a:rPr lang="en-US" baseline="0" dirty="0" smtClean="0"/>
              <a:t> workflow that someone repeating a </a:t>
            </a:r>
            <a:r>
              <a:rPr lang="en-US" baseline="0" dirty="0" err="1" smtClean="0"/>
              <a:t>Popperized</a:t>
            </a:r>
            <a:r>
              <a:rPr lang="en-US" baseline="0" dirty="0" smtClean="0"/>
              <a:t> experiment follows, for a particular </a:t>
            </a:r>
            <a:r>
              <a:rPr lang="en-US" baseline="0" dirty="0" err="1" smtClean="0"/>
              <a:t>toolchain</a:t>
            </a:r>
            <a:r>
              <a:rPr lang="en-US" baseline="0" dirty="0" smtClean="0"/>
              <a:t> (docker, </a:t>
            </a:r>
            <a:r>
              <a:rPr lang="en-US" baseline="0" dirty="0" err="1" smtClean="0"/>
              <a:t>ansible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LATeX</a:t>
            </a:r>
            <a:r>
              <a:rPr lang="en-US" baseline="0" dirty="0" smtClean="0"/>
              <a:t> and S3).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leverage shared resources (NSF-sponsored Chameleon/</a:t>
            </a:r>
            <a:r>
              <a:rPr lang="en-US" baseline="0" dirty="0" err="1" smtClean="0"/>
              <a:t>Cloudlab</a:t>
            </a:r>
            <a:r>
              <a:rPr lang="en-US" baseline="0" dirty="0" smtClean="0"/>
              <a:t> and DOE’s </a:t>
            </a:r>
            <a:r>
              <a:rPr lang="en-US" baseline="0" dirty="0" err="1" smtClean="0"/>
              <a:t>PRObE</a:t>
            </a:r>
            <a:r>
              <a:rPr lang="en-US" baseline="0" dirty="0" smtClean="0"/>
              <a:t>) to re-execute experiments.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25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02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some sense, I want the equivalent of what researchers in experimental sciences have: the lab notebook to document my experiment.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If our experiments are mostly code, then one way to look at this is as if we had the source code (of the EXPERIMENT) and a log (the commit log) detailing the evolution of the experiment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Software engineers deal with reproducibility all the time: “reproduce bug on version x with parameters y using data z”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Naturally, they’ve developed sophisticated techniques and tools to deal with this. Why don’t we leverage this?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Many open source, mature tools available for us so that we can treat a scientific exploration as a software project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But how do we structure a project, from the point of view of 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7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80-20 rule: we argue</a:t>
            </a:r>
            <a:r>
              <a:rPr lang="en-US" baseline="0" dirty="0" smtClean="0"/>
              <a:t> that almost everybody working on a research project with a computational component in it follows this workflow. Although there are some that don’t fit this description we focus on this one since it’s the majority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Similarity to </a:t>
            </a:r>
            <a:r>
              <a:rPr lang="en-US" baseline="0" dirty="0" err="1" smtClean="0"/>
              <a:t>ctuning’s</a:t>
            </a:r>
            <a:r>
              <a:rPr lang="en-US" baseline="0" dirty="0" smtClean="0"/>
              <a:t> (Grigori </a:t>
            </a:r>
            <a:r>
              <a:rPr lang="en-US" baseline="0" dirty="0" err="1" smtClean="0"/>
              <a:t>Fursin</a:t>
            </a:r>
            <a:r>
              <a:rPr lang="en-US" baseline="0" dirty="0" smtClean="0"/>
              <a:t>) artifact evaluation structure 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Reasons to iterate: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Fix a bug in the code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Change parameters of the experiment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Run on other type of data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The equivalent of a lab notebook is documenting an experiment’s evolution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Either manual or electronic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Documents changes to the workflow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this is almost never done or done in a very ad-hoc way, e.g. a text file with notes (with date markers)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E.g. : I added a new parameter, new technique, new baseline, </a:t>
            </a:r>
            <a:r>
              <a:rPr lang="en-US" baseline="0" dirty="0" err="1" smtClean="0"/>
              <a:t>etc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5804-8270-DE46-AAEE-AB357948B1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9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Popper: the insight that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practice can be repurposed for research, so that we treat articles as OSS projects 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We address all of our desiderata: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Reproducible from the beginning: since we’re scripting everything, everything is automated always (there are never manual steps). To reduce the entry barrier, we have a popper-cli tool to make it easier to bootstrap a project, so that there’s more time saved (and less effort) when creating a paper (popper) repo.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Make scientist more productive: no need to remember things or waste time finding ways to organize stuff (the convention takes care of this mental burden). Once you become knowledgeable on the tools, you’re very efficient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Captures end-to-end workflow: if resources are available, we can execute the entire pipeline. Additionally, the git commit log becomes the lab notebook, thus we have the entire history of the experiment changes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Make use of existing tools: we’re just wrapping everything in a reproducible container, in a tool-agnostic way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Amenable to extension: fork a project, make changes, publish (we make the phrase “standing on the shoulders of giants” a reality). Also, by having curated experiment templates, people collectively benefit.</a:t>
            </a:r>
          </a:p>
          <a:p>
            <a:pPr marL="171450" indent="-171450">
              <a:buFontTx/>
              <a:buChar char="•"/>
            </a:pPr>
            <a:endParaRPr lang="en-US" baseline="0" dirty="0" smtClean="0"/>
          </a:p>
          <a:p>
            <a:r>
              <a:rPr lang="en-US" dirty="0" smtClean="0"/>
              <a:t>Logos (left-to-right,</a:t>
            </a:r>
            <a:r>
              <a:rPr lang="en-US" baseline="0" dirty="0" smtClean="0"/>
              <a:t> top-to-bottom)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code: git, mercurial, subversion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package: docker, vagrant (virtualization); </a:t>
            </a:r>
            <a:r>
              <a:rPr lang="en-US" baseline="0" dirty="0" err="1" smtClean="0"/>
              <a:t>spack</a:t>
            </a:r>
            <a:r>
              <a:rPr lang="en-US" baseline="0" dirty="0" smtClean="0"/>
              <a:t>, nix (modern package managers)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Input/output data: </a:t>
            </a:r>
            <a:r>
              <a:rPr lang="en-US" baseline="0" dirty="0" err="1" smtClean="0"/>
              <a:t>git-lfs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datapackages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artifactory</a:t>
            </a:r>
            <a:r>
              <a:rPr lang="en-US" baseline="0" dirty="0" smtClean="0"/>
              <a:t> (closed source), apache </a:t>
            </a:r>
            <a:r>
              <a:rPr lang="en-US" baseline="0" dirty="0" err="1" smtClean="0"/>
              <a:t>archiva</a:t>
            </a:r>
            <a:r>
              <a:rPr lang="en-US" baseline="0" dirty="0" smtClean="0"/>
              <a:t> (open source)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Run: </a:t>
            </a:r>
            <a:r>
              <a:rPr lang="en-US" baseline="0" dirty="0" err="1" smtClean="0"/>
              <a:t>Ansible</a:t>
            </a:r>
            <a:r>
              <a:rPr lang="en-US" baseline="0" dirty="0" smtClean="0"/>
              <a:t>, Puppet, Chef, Salt, </a:t>
            </a:r>
            <a:r>
              <a:rPr lang="en-US" baseline="0" dirty="0" err="1" smtClean="0"/>
              <a:t>Slurm</a:t>
            </a:r>
            <a:r>
              <a:rPr lang="en-US" baseline="0" dirty="0" smtClean="0"/>
              <a:t>,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Analysis/visualization: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paraview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travisCI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jenkins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Manuscript: </a:t>
            </a:r>
            <a:r>
              <a:rPr lang="en-US" baseline="0" dirty="0" err="1" smtClean="0"/>
              <a:t>mardkown</a:t>
            </a:r>
            <a:r>
              <a:rPr lang="en-US" baseline="0" dirty="0" smtClean="0"/>
              <a:t>, latex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Change tracking (outer box): </a:t>
            </a:r>
            <a:r>
              <a:rPr lang="en-US" baseline="0" dirty="0" err="1" smtClean="0"/>
              <a:t>gitlab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bitbucket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5804-8270-DE46-AAEE-AB357948B1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9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In terms of an imperative list of </a:t>
            </a:r>
            <a:r>
              <a:rPr lang="en-US" dirty="0" smtClean="0"/>
              <a:t>steps, this is what it means to follow</a:t>
            </a:r>
            <a:r>
              <a:rPr lang="en-US" baseline="0" dirty="0" smtClean="0"/>
              <a:t> the Popper convention (or methodology)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err="1" smtClean="0"/>
              <a:t>DevOps</a:t>
            </a:r>
            <a:r>
              <a:rPr lang="en-US" baseline="0" dirty="0" smtClean="0"/>
              <a:t> tool doesn’t have to be OSS, as long as the scripts are available (e.g. </a:t>
            </a:r>
            <a:r>
              <a:rPr lang="en-US" baseline="0" dirty="0" smtClean="0"/>
              <a:t>.m files for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other words,</a:t>
            </a:r>
            <a:r>
              <a:rPr lang="en-US" baseline="0" dirty="0" smtClean="0"/>
              <a:t> we “</a:t>
            </a:r>
            <a:r>
              <a:rPr lang="en-US" baseline="0" dirty="0" err="1" smtClean="0"/>
              <a:t>popperize</a:t>
            </a:r>
            <a:r>
              <a:rPr lang="en-US" baseline="0" dirty="0" smtClean="0"/>
              <a:t>” an experiment if we make all of the above self-contained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5804-8270-DE46-AAEE-AB357948B1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42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provide a CLI tool that provides</a:t>
            </a:r>
            <a:r>
              <a:rPr lang="en-US" baseline="0" dirty="0" smtClean="0"/>
              <a:t> curated </a:t>
            </a:r>
            <a:r>
              <a:rPr lang="en-US" dirty="0" smtClean="0"/>
              <a:t>experiment</a:t>
            </a:r>
            <a:r>
              <a:rPr lang="en-US" baseline="0" dirty="0" smtClean="0"/>
              <a:t> templates. It also helps to bootstrap experiments that are Popper-compliant (experiment scaffolding feature).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BC01C-F5CD-5547-B3B1-DFE97ADD8E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also maintain a </a:t>
            </a:r>
            <a:r>
              <a:rPr lang="en-US" baseline="0" dirty="0" err="1" smtClean="0"/>
              <a:t>RESTful</a:t>
            </a:r>
            <a:r>
              <a:rPr lang="en-US" baseline="0" dirty="0" smtClean="0"/>
              <a:t> service at popper-</a:t>
            </a:r>
            <a:r>
              <a:rPr lang="en-US" baseline="0" dirty="0" err="1" smtClean="0"/>
              <a:t>status.falsifiable.us</a:t>
            </a:r>
            <a:r>
              <a:rPr lang="en-US" baseline="0" dirty="0" smtClean="0"/>
              <a:t> that makes it easier to track the status of an experiment . This also serves badges that can be used in README files of an experiment to display the current status of an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5804-8270-DE46-AAEE-AB357948B1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4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3C15-0FAC-B54A-BBCE-84641D86DDE3}" type="datetime1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2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F3C8-D06B-8E4A-BB14-C47FA313D704}" type="datetime1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E632-073E-A748-B668-049F0E19F878}" type="datetime1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8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86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CCE3-00D5-694F-8191-09CF3324F33C}" type="datetime1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0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D5E6-BCAF-E44C-ACB2-6BAA45AA2F87}" type="datetime1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9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06BD-B687-3D40-8F80-69B1D486CEA0}" type="datetime1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A56A-4318-BD44-B03D-06C0BFA1030A}" type="datetime1">
              <a:rPr lang="en-US" smtClean="0"/>
              <a:t>11/10/16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1008-F73A-5A48-9840-BD0BF6BA4DA1}" type="datetime1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5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C353-F8E2-4142-9DD3-1433F20AB2D5}" type="datetime1">
              <a:rPr lang="en-US" smtClean="0"/>
              <a:t>11/10/16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1EB6-F670-F34C-98F5-61C34C880510}" type="datetime1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7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F22C-04D6-F947-812D-AD62149AED46}" type="datetime1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Carlos Maltzahn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fld id="{89F15F95-EA64-E144-991B-EDD1DEE3039E}" type="datetime1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Carlos Maltzahn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CEDB5-75A2-5C44-9BC1-AE347AF9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PT Sans"/>
          <a:ea typeface="+mn-ea"/>
          <a:cs typeface="PT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PT Sans"/>
          <a:ea typeface="+mn-ea"/>
          <a:cs typeface="PT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PT Sans"/>
          <a:ea typeface="+mn-ea"/>
          <a:cs typeface="PT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PT Sans"/>
          <a:ea typeface="+mn-ea"/>
          <a:cs typeface="PT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PT Sans"/>
          <a:ea typeface="+mn-ea"/>
          <a:cs typeface="PT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lgowiki-project.org/en/Cholesky_decomposition" TargetMode="External"/><Relationship Id="rId4" Type="http://schemas.openxmlformats.org/officeDocument/2006/relationships/hyperlink" Target="http://ctuning.org/ae/submission_extr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png"/><Relationship Id="rId29" Type="http://schemas.openxmlformats.org/officeDocument/2006/relationships/image" Target="../media/image6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7592"/>
            <a:ext cx="7772400" cy="2292859"/>
          </a:xfrm>
        </p:spPr>
        <p:txBody>
          <a:bodyPr>
            <a:noAutofit/>
          </a:bodyPr>
          <a:lstStyle/>
          <a:p>
            <a:r>
              <a:rPr lang="en-US" sz="4800" dirty="0" smtClean="0"/>
              <a:t>The </a:t>
            </a:r>
            <a:r>
              <a:rPr lang="en-US" sz="4800" dirty="0"/>
              <a:t>Popper Convention: </a:t>
            </a:r>
            <a:r>
              <a:rPr lang="en-US" sz="4800" dirty="0" smtClean="0"/>
              <a:t>Practical Reproducibility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82178"/>
            <a:ext cx="7315200" cy="304653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Ivo Jimenez</a:t>
            </a:r>
            <a:r>
              <a:rPr lang="en-US" sz="2400" dirty="0" smtClean="0"/>
              <a:t>, Michael Sevilla, Noah Watkins,          Carlos Maltzahn (</a:t>
            </a:r>
            <a:r>
              <a:rPr lang="en-US" sz="2400" dirty="0" smtClean="0"/>
              <a:t>UC Santa Cruz)</a:t>
            </a:r>
            <a:endParaRPr lang="en-US" sz="2400" dirty="0" smtClean="0"/>
          </a:p>
          <a:p>
            <a:r>
              <a:rPr lang="en-US" sz="2400" dirty="0" smtClean="0"/>
              <a:t>Jay Lofstead (SNL)</a:t>
            </a:r>
            <a:endParaRPr lang="en-US" sz="2400" dirty="0"/>
          </a:p>
          <a:p>
            <a:r>
              <a:rPr lang="en-US" sz="2400" dirty="0" smtClean="0"/>
              <a:t>Kathryn Mohror, Adam Moody (LLNL)</a:t>
            </a:r>
          </a:p>
          <a:p>
            <a:r>
              <a:rPr lang="en-US" sz="2400" dirty="0" smtClean="0"/>
              <a:t>Andrea </a:t>
            </a:r>
            <a:r>
              <a:rPr lang="en-US" sz="2400" dirty="0" err="1" smtClean="0"/>
              <a:t>Arpaci-Dusseau</a:t>
            </a:r>
            <a:r>
              <a:rPr lang="en-US" sz="2400" dirty="0" smtClean="0"/>
              <a:t>, Remzi </a:t>
            </a:r>
            <a:r>
              <a:rPr lang="en-US" sz="2400" dirty="0" err="1" smtClean="0"/>
              <a:t>Arpaci-Dusseau</a:t>
            </a:r>
            <a:r>
              <a:rPr lang="en-US" sz="2400" dirty="0" smtClean="0"/>
              <a:t> (</a:t>
            </a:r>
            <a:r>
              <a:rPr lang="en-US" sz="2400" dirty="0" smtClean="0"/>
              <a:t>UW-M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193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popper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45" y="492321"/>
            <a:ext cx="5882923" cy="58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1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Validation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Screen Shot 2016-11-08 at 11.39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" y="1261334"/>
            <a:ext cx="9144000" cy="5731407"/>
          </a:xfrm>
          <a:prstGeom prst="rect">
            <a:avLst/>
          </a:prstGeom>
        </p:spPr>
      </p:pic>
      <p:pic>
        <p:nvPicPr>
          <p:cNvPr id="8" name="Picture 7" descr="Screen Shot 2016-11-08 at 11.43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9" y="5791461"/>
            <a:ext cx="829122" cy="250992"/>
          </a:xfrm>
          <a:prstGeom prst="rect">
            <a:avLst/>
          </a:prstGeom>
        </p:spPr>
      </p:pic>
      <p:pic>
        <p:nvPicPr>
          <p:cNvPr id="7" name="Picture 6" descr="Screen Shot 2016-11-08 at 11.42.4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9" y="5800532"/>
            <a:ext cx="829122" cy="2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Reviewer/Reader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191"/>
            <a:ext cx="9144000" cy="52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Parallel Algorithms Encyclopedia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ctuning extended artifact description</a:t>
            </a:r>
            <a:endParaRPr lang="en-US" dirty="0" smtClean="0"/>
          </a:p>
          <a:p>
            <a:r>
              <a:rPr lang="en-US" dirty="0" smtClean="0"/>
              <a:t>HPC Proxy applications (mini-apps)</a:t>
            </a:r>
          </a:p>
          <a:p>
            <a:r>
              <a:rPr lang="en-US" dirty="0" smtClean="0"/>
              <a:t>Elsevier’s 2011 </a:t>
            </a:r>
            <a:r>
              <a:rPr lang="en-US" dirty="0"/>
              <a:t>e</a:t>
            </a:r>
            <a:r>
              <a:rPr lang="en-US" dirty="0" smtClean="0"/>
              <a:t>xecutable </a:t>
            </a:r>
            <a:r>
              <a:rPr lang="en-US" dirty="0"/>
              <a:t>p</a:t>
            </a:r>
            <a:r>
              <a:rPr lang="en-US" dirty="0" smtClean="0"/>
              <a:t>aper challenge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2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Numerical weather prediction as part of the Big Weather Web (</a:t>
            </a:r>
            <a:r>
              <a:rPr lang="en-US" dirty="0" err="1" smtClean="0"/>
              <a:t>bigweatherweb.org</a:t>
            </a:r>
            <a:r>
              <a:rPr lang="en-US" dirty="0" smtClean="0"/>
              <a:t>)</a:t>
            </a:r>
          </a:p>
          <a:p>
            <a:r>
              <a:rPr lang="en-US" dirty="0"/>
              <a:t>Distributed Systems (</a:t>
            </a:r>
            <a:r>
              <a:rPr lang="en-US" dirty="0" smtClean="0"/>
              <a:t>UCSC / UW Madison)</a:t>
            </a:r>
            <a:endParaRPr lang="en-US" dirty="0"/>
          </a:p>
          <a:p>
            <a:r>
              <a:rPr lang="en-US" dirty="0" smtClean="0"/>
              <a:t>Game design as part of the generative methods effort at the (UCSC Augmented Design Lab)</a:t>
            </a:r>
          </a:p>
          <a:p>
            <a:r>
              <a:rPr lang="en-US" dirty="0" smtClean="0"/>
              <a:t>HPC at LLNL and </a:t>
            </a:r>
            <a:r>
              <a:rPr lang="en-US" dirty="0" smtClean="0"/>
              <a:t>Sandia</a:t>
            </a:r>
          </a:p>
          <a:p>
            <a:r>
              <a:rPr lang="en-US" dirty="0" smtClean="0"/>
              <a:t>Genomics at UCSC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of Reproducibility in Computation and Data Exploration </a:t>
            </a:r>
            <a:endParaRPr lang="en-US" dirty="0">
              <a:latin typeface="PT Sans"/>
              <a:cs typeface="PT San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38FA-16C6-9C42-9987-80EFEA67B0E4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 Shot 2015-03-05 at 11.00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1248"/>
            <a:ext cx="3015370" cy="39472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creen Shot 2015-02-25 at 10.42.5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t="7746" r="10421" b="3842"/>
          <a:stretch/>
        </p:blipFill>
        <p:spPr>
          <a:xfrm>
            <a:off x="4442457" y="1911684"/>
            <a:ext cx="4221485" cy="2606842"/>
          </a:xfrm>
          <a:prstGeom prst="rect">
            <a:avLst/>
          </a:prstGeom>
          <a:ln>
            <a:noFill/>
          </a:ln>
          <a:effectLst>
            <a:softEdge rad="177800"/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2981168" y="1681248"/>
            <a:ext cx="1148380" cy="12349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81168" y="2580105"/>
            <a:ext cx="1002621" cy="117642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023894" y="1373784"/>
            <a:ext cx="5120106" cy="45259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PT Sans"/>
                <a:ea typeface="+mn-ea"/>
                <a:cs typeface="PT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 smtClean="0"/>
              <a:t>What compiler was used?</a:t>
            </a:r>
          </a:p>
          <a:p>
            <a:r>
              <a:rPr lang="en-US" sz="2900" dirty="0" smtClean="0"/>
              <a:t>Which compilation flags?</a:t>
            </a:r>
          </a:p>
          <a:p>
            <a:r>
              <a:rPr lang="en-US" sz="2900" dirty="0" smtClean="0"/>
              <a:t>How was subsystem X configured?</a:t>
            </a:r>
          </a:p>
          <a:p>
            <a:r>
              <a:rPr lang="en-US" sz="2900" dirty="0" smtClean="0"/>
              <a:t>How does the workload look like?</a:t>
            </a:r>
          </a:p>
          <a:p>
            <a:r>
              <a:rPr lang="en-US" sz="2900" dirty="0" smtClean="0"/>
              <a:t>How would results look on dataset Y?</a:t>
            </a:r>
          </a:p>
          <a:p>
            <a:r>
              <a:rPr lang="en-US" sz="2900" dirty="0" smtClean="0"/>
              <a:t>And if I run on hardware platform Z?</a:t>
            </a:r>
          </a:p>
          <a:p>
            <a:r>
              <a:rPr lang="is-IS" sz="2900" dirty="0" smtClean="0"/>
              <a:t>… WHY??</a:t>
            </a:r>
            <a:endParaRPr 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72344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952" t="521"/>
          <a:stretch/>
        </p:blipFill>
        <p:spPr>
          <a:xfrm>
            <a:off x="3783263" y="1422122"/>
            <a:ext cx="6822948" cy="4026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6320"/>
            <a:ext cx="7991233" cy="3561081"/>
          </a:xfrm>
          <a:prstGeom prst="rect">
            <a:avLst/>
          </a:prstGeom>
        </p:spPr>
      </p:pic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 Notebook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7846" y="1082842"/>
            <a:ext cx="5640855" cy="3759630"/>
          </a:xfrm>
          <a:prstGeom prst="rect">
            <a:avLst/>
          </a:prstGeom>
        </p:spPr>
      </p:pic>
      <p:pic>
        <p:nvPicPr>
          <p:cNvPr id="3" name="Picture 2" descr="Screen Shot 2016-10-25 at 12.56.3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547" y="570198"/>
            <a:ext cx="4243125" cy="66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6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Analogies with </a:t>
            </a:r>
            <a:r>
              <a:rPr lang="en-US" dirty="0" err="1" smtClean="0"/>
              <a:t>DevOps</a:t>
            </a:r>
            <a:r>
              <a:rPr lang="en-US" dirty="0" smtClean="0"/>
              <a:t> Practice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06491"/>
              </p:ext>
            </p:extLst>
          </p:nvPr>
        </p:nvGraphicFramePr>
        <p:xfrm>
          <a:off x="895684" y="1925050"/>
          <a:ext cx="7218948" cy="386347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09474"/>
                <a:gridCol w="3609474"/>
              </a:tblGrid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Scientific exploration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Software project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Experiment code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Source code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Input data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examples</a:t>
                      </a:r>
                      <a:endParaRPr lang="en-US" sz="2400" baseline="0" dirty="0" smtClean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Analysis / </a:t>
                      </a:r>
                      <a:r>
                        <a:rPr lang="en-US" sz="2400" baseline="0" dirty="0" smtClean="0"/>
                        <a:t>visualization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Test analysis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Validation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CI / Regression </a:t>
                      </a:r>
                      <a:r>
                        <a:rPr lang="en-US" sz="2400" dirty="0" smtClean="0"/>
                        <a:t>testing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  <a:tr h="6439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Manuscript / note</a:t>
                      </a:r>
                      <a:r>
                        <a:rPr lang="en-US" sz="2400" baseline="0" dirty="0" smtClean="0"/>
                        <a:t> book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Documentation / reports</a:t>
                      </a:r>
                      <a:endParaRPr lang="en-US" sz="2400" dirty="0">
                        <a:latin typeface="PT Sans"/>
                        <a:cs typeface="PT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5"/>
          <p:cNvSpPr txBox="1">
            <a:spLocks/>
          </p:cNvSpPr>
          <p:nvPr/>
        </p:nvSpPr>
        <p:spPr>
          <a:xfrm>
            <a:off x="275390" y="57543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T Sans"/>
                <a:ea typeface="+mj-ea"/>
                <a:cs typeface="PT Sans"/>
              </a:defRPr>
            </a:lvl1pPr>
          </a:lstStyle>
          <a:p>
            <a:r>
              <a:rPr lang="en-US" sz="2800" b="1" dirty="0" smtClean="0"/>
              <a:t>Key Idea: </a:t>
            </a:r>
            <a:r>
              <a:rPr lang="en-US" sz="2800" dirty="0" smtClean="0"/>
              <a:t>manage a scientific exploration </a:t>
            </a:r>
            <a:r>
              <a:rPr lang="en-US" sz="2800" dirty="0" smtClean="0"/>
              <a:t>like </a:t>
            </a:r>
            <a:r>
              <a:rPr lang="en-US" sz="2800" dirty="0" smtClean="0"/>
              <a:t>software projects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679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85" y="274638"/>
            <a:ext cx="88668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Common Experimentation Workflow</a:t>
            </a:r>
            <a:endParaRPr lang="en-US" sz="4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33685" y="1827199"/>
            <a:ext cx="8866800" cy="2655976"/>
            <a:chOff x="148549" y="1623925"/>
            <a:chExt cx="8866800" cy="2655976"/>
          </a:xfrm>
        </p:grpSpPr>
        <p:sp>
          <p:nvSpPr>
            <p:cNvPr id="4" name="Shape 68"/>
            <p:cNvSpPr/>
            <p:nvPr/>
          </p:nvSpPr>
          <p:spPr>
            <a:xfrm>
              <a:off x="148549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Code</a:t>
              </a:r>
            </a:p>
          </p:txBody>
        </p:sp>
        <p:sp>
          <p:nvSpPr>
            <p:cNvPr id="5" name="Shape 69"/>
            <p:cNvSpPr/>
            <p:nvPr/>
          </p:nvSpPr>
          <p:spPr>
            <a:xfrm>
              <a:off x="1685003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Package</a:t>
              </a:r>
            </a:p>
          </p:txBody>
        </p:sp>
        <p:sp>
          <p:nvSpPr>
            <p:cNvPr id="6" name="Shape 70"/>
            <p:cNvSpPr/>
            <p:nvPr/>
          </p:nvSpPr>
          <p:spPr>
            <a:xfrm>
              <a:off x="3221456" y="2285612"/>
              <a:ext cx="1128899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PT Sans"/>
                  <a:cs typeface="PT Sans"/>
                </a:rPr>
                <a:t>Execute</a:t>
              </a:r>
            </a:p>
          </p:txBody>
        </p:sp>
        <p:sp>
          <p:nvSpPr>
            <p:cNvPr id="7" name="Shape 71"/>
            <p:cNvSpPr/>
            <p:nvPr/>
          </p:nvSpPr>
          <p:spPr>
            <a:xfrm>
              <a:off x="1685003" y="3095801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Input Data</a:t>
              </a:r>
            </a:p>
          </p:txBody>
        </p:sp>
        <p:sp>
          <p:nvSpPr>
            <p:cNvPr id="8" name="Shape 72"/>
            <p:cNvSpPr/>
            <p:nvPr/>
          </p:nvSpPr>
          <p:spPr>
            <a:xfrm>
              <a:off x="4757909" y="2285612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Output Data</a:t>
              </a:r>
            </a:p>
          </p:txBody>
        </p:sp>
        <p:sp>
          <p:nvSpPr>
            <p:cNvPr id="9" name="Shape 73"/>
            <p:cNvSpPr/>
            <p:nvPr/>
          </p:nvSpPr>
          <p:spPr>
            <a:xfrm>
              <a:off x="6350055" y="22856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Analyze/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Visualize</a:t>
              </a:r>
            </a:p>
          </p:txBody>
        </p:sp>
        <p:sp>
          <p:nvSpPr>
            <p:cNvPr id="10" name="Shape 74"/>
            <p:cNvSpPr/>
            <p:nvPr/>
          </p:nvSpPr>
          <p:spPr>
            <a:xfrm>
              <a:off x="7886449" y="2285679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Manuscript</a:t>
              </a:r>
              <a:endPara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T Sans"/>
                <a:cs typeface="PT Sans"/>
              </a:endParaRPr>
            </a:p>
          </p:txBody>
        </p:sp>
        <p:cxnSp>
          <p:nvCxnSpPr>
            <p:cNvPr id="11" name="Shape 75"/>
            <p:cNvCxnSpPr>
              <a:stCxn id="4" idx="6"/>
              <a:endCxn id="5" idx="2"/>
            </p:cNvCxnSpPr>
            <p:nvPr/>
          </p:nvCxnSpPr>
          <p:spPr>
            <a:xfrm>
              <a:off x="1277449" y="2215975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76"/>
            <p:cNvCxnSpPr>
              <a:stCxn id="5" idx="6"/>
              <a:endCxn id="6" idx="1"/>
            </p:cNvCxnSpPr>
            <p:nvPr/>
          </p:nvCxnSpPr>
          <p:spPr>
            <a:xfrm>
              <a:off x="2813903" y="2215975"/>
              <a:ext cx="573000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77"/>
            <p:cNvCxnSpPr>
              <a:stCxn id="7" idx="6"/>
              <a:endCxn id="6" idx="3"/>
            </p:cNvCxnSpPr>
            <p:nvPr/>
          </p:nvCxnSpPr>
          <p:spPr>
            <a:xfrm rot="10800000" flipH="1">
              <a:off x="2813903" y="3296351"/>
              <a:ext cx="573000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4" name="Shape 78"/>
            <p:cNvCxnSpPr>
              <a:stCxn id="6" idx="6"/>
              <a:endCxn id="8" idx="2"/>
            </p:cNvCxnSpPr>
            <p:nvPr/>
          </p:nvCxnSpPr>
          <p:spPr>
            <a:xfrm>
              <a:off x="4350356" y="2877662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" name="Shape 79"/>
            <p:cNvCxnSpPr>
              <a:stCxn id="8" idx="6"/>
              <a:endCxn id="9" idx="2"/>
            </p:cNvCxnSpPr>
            <p:nvPr/>
          </p:nvCxnSpPr>
          <p:spPr>
            <a:xfrm>
              <a:off x="5886809" y="2877662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" name="Shape 80"/>
            <p:cNvCxnSpPr>
              <a:stCxn id="9" idx="6"/>
              <a:endCxn id="10" idx="2"/>
            </p:cNvCxnSpPr>
            <p:nvPr/>
          </p:nvCxnSpPr>
          <p:spPr>
            <a:xfrm>
              <a:off x="7478955" y="2877675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19" name="Shape 79"/>
          <p:cNvCxnSpPr>
            <a:stCxn id="9" idx="0"/>
            <a:endCxn id="6" idx="7"/>
          </p:cNvCxnSpPr>
          <p:nvPr/>
        </p:nvCxnSpPr>
        <p:spPr>
          <a:xfrm rot="16200000" flipH="1" flipV="1">
            <a:off x="5448208" y="1210859"/>
            <a:ext cx="173394" cy="2729473"/>
          </a:xfrm>
          <a:prstGeom prst="curvedConnector3">
            <a:avLst>
              <a:gd name="adj1" fmla="val -203506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79"/>
          <p:cNvCxnSpPr>
            <a:stCxn id="9" idx="0"/>
            <a:endCxn id="7" idx="7"/>
          </p:cNvCxnSpPr>
          <p:nvPr/>
        </p:nvCxnSpPr>
        <p:spPr>
          <a:xfrm rot="16200000" flipH="1" flipV="1">
            <a:off x="4274886" y="847727"/>
            <a:ext cx="983583" cy="4265926"/>
          </a:xfrm>
          <a:prstGeom prst="curvedConnector3">
            <a:avLst>
              <a:gd name="adj1" fmla="val -63947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" name="Shape 79"/>
          <p:cNvCxnSpPr>
            <a:stCxn id="9" idx="0"/>
            <a:endCxn id="4" idx="7"/>
          </p:cNvCxnSpPr>
          <p:nvPr/>
        </p:nvCxnSpPr>
        <p:spPr>
          <a:xfrm rot="16200000" flipV="1">
            <a:off x="3754305" y="-656437"/>
            <a:ext cx="488293" cy="5802380"/>
          </a:xfrm>
          <a:prstGeom prst="curvedConnector3">
            <a:avLst>
              <a:gd name="adj1" fmla="val 182329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86" y="4652036"/>
            <a:ext cx="6020870" cy="236226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61" y="4652035"/>
            <a:ext cx="6186194" cy="2282695"/>
          </a:xfrm>
          <a:prstGeom prst="rect">
            <a:avLst/>
          </a:prstGeom>
        </p:spPr>
      </p:pic>
      <p:sp>
        <p:nvSpPr>
          <p:cNvPr id="64" name="Shape 66"/>
          <p:cNvSpPr/>
          <p:nvPr/>
        </p:nvSpPr>
        <p:spPr>
          <a:xfrm>
            <a:off x="51550" y="1301054"/>
            <a:ext cx="9079200" cy="3300697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553200" y="6512654"/>
            <a:ext cx="2133600" cy="365125"/>
          </a:xfrm>
        </p:spPr>
        <p:txBody>
          <a:bodyPr/>
          <a:lstStyle/>
          <a:p>
            <a:fld id="{326CEDB5-75A2-5C44-9BC1-AE347AF9E2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66"/>
          <p:cNvSpPr/>
          <p:nvPr/>
        </p:nvSpPr>
        <p:spPr>
          <a:xfrm>
            <a:off x="52011" y="2223762"/>
            <a:ext cx="9079200" cy="3300697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9010" y="2644147"/>
            <a:ext cx="8866800" cy="2655976"/>
            <a:chOff x="148549" y="1623925"/>
            <a:chExt cx="8866800" cy="2655976"/>
          </a:xfrm>
        </p:grpSpPr>
        <p:sp>
          <p:nvSpPr>
            <p:cNvPr id="45" name="Shape 68"/>
            <p:cNvSpPr/>
            <p:nvPr/>
          </p:nvSpPr>
          <p:spPr>
            <a:xfrm>
              <a:off x="148549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Code</a:t>
              </a:r>
              <a:endPara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T Sans"/>
                <a:cs typeface="PT Sans"/>
              </a:endParaRPr>
            </a:p>
          </p:txBody>
        </p:sp>
        <p:sp>
          <p:nvSpPr>
            <p:cNvPr id="46" name="Shape 69"/>
            <p:cNvSpPr/>
            <p:nvPr/>
          </p:nvSpPr>
          <p:spPr>
            <a:xfrm>
              <a:off x="1685003" y="16239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Package</a:t>
              </a:r>
            </a:p>
          </p:txBody>
        </p:sp>
        <p:sp>
          <p:nvSpPr>
            <p:cNvPr id="47" name="Shape 70"/>
            <p:cNvSpPr/>
            <p:nvPr/>
          </p:nvSpPr>
          <p:spPr>
            <a:xfrm>
              <a:off x="3221456" y="2285612"/>
              <a:ext cx="1128899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PT Sans"/>
                  <a:cs typeface="PT Sans"/>
                </a:rPr>
                <a:t>Execute</a:t>
              </a:r>
              <a:endPara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T Sans"/>
                <a:cs typeface="PT Sans"/>
              </a:endParaRPr>
            </a:p>
          </p:txBody>
        </p:sp>
        <p:sp>
          <p:nvSpPr>
            <p:cNvPr id="48" name="Shape 71"/>
            <p:cNvSpPr/>
            <p:nvPr/>
          </p:nvSpPr>
          <p:spPr>
            <a:xfrm>
              <a:off x="1685003" y="3095801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Input Data</a:t>
              </a:r>
            </a:p>
          </p:txBody>
        </p:sp>
        <p:sp>
          <p:nvSpPr>
            <p:cNvPr id="49" name="Shape 72"/>
            <p:cNvSpPr/>
            <p:nvPr/>
          </p:nvSpPr>
          <p:spPr>
            <a:xfrm>
              <a:off x="4757909" y="2285612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Output Data</a:t>
              </a:r>
            </a:p>
          </p:txBody>
        </p:sp>
        <p:sp>
          <p:nvSpPr>
            <p:cNvPr id="50" name="Shape 73"/>
            <p:cNvSpPr/>
            <p:nvPr/>
          </p:nvSpPr>
          <p:spPr>
            <a:xfrm>
              <a:off x="6350055" y="228562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Analyze/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Visualize</a:t>
              </a:r>
            </a:p>
          </p:txBody>
        </p:sp>
        <p:sp>
          <p:nvSpPr>
            <p:cNvPr id="51" name="Shape 74"/>
            <p:cNvSpPr/>
            <p:nvPr/>
          </p:nvSpPr>
          <p:spPr>
            <a:xfrm>
              <a:off x="7886449" y="2285679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T Sans"/>
                  <a:cs typeface="PT Sans"/>
                </a:rPr>
                <a:t>Manuscript</a:t>
              </a:r>
              <a:endPara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T Sans"/>
                <a:cs typeface="PT Sans"/>
              </a:endParaRPr>
            </a:p>
          </p:txBody>
        </p:sp>
        <p:cxnSp>
          <p:nvCxnSpPr>
            <p:cNvPr id="52" name="Shape 75"/>
            <p:cNvCxnSpPr>
              <a:stCxn id="45" idx="6"/>
              <a:endCxn id="46" idx="2"/>
            </p:cNvCxnSpPr>
            <p:nvPr/>
          </p:nvCxnSpPr>
          <p:spPr>
            <a:xfrm>
              <a:off x="1277449" y="2215975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3" name="Shape 76"/>
            <p:cNvCxnSpPr>
              <a:stCxn id="46" idx="6"/>
              <a:endCxn id="47" idx="1"/>
            </p:cNvCxnSpPr>
            <p:nvPr/>
          </p:nvCxnSpPr>
          <p:spPr>
            <a:xfrm>
              <a:off x="2813903" y="2215975"/>
              <a:ext cx="573000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4" name="Shape 77"/>
            <p:cNvCxnSpPr>
              <a:stCxn id="48" idx="6"/>
              <a:endCxn id="47" idx="3"/>
            </p:cNvCxnSpPr>
            <p:nvPr/>
          </p:nvCxnSpPr>
          <p:spPr>
            <a:xfrm rot="10800000" flipH="1">
              <a:off x="2813903" y="3296351"/>
              <a:ext cx="573000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5" name="Shape 78"/>
            <p:cNvCxnSpPr>
              <a:stCxn id="47" idx="6"/>
              <a:endCxn id="49" idx="2"/>
            </p:cNvCxnSpPr>
            <p:nvPr/>
          </p:nvCxnSpPr>
          <p:spPr>
            <a:xfrm>
              <a:off x="4350356" y="2877662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6" name="Shape 79"/>
            <p:cNvCxnSpPr>
              <a:stCxn id="49" idx="6"/>
              <a:endCxn id="50" idx="2"/>
            </p:cNvCxnSpPr>
            <p:nvPr/>
          </p:nvCxnSpPr>
          <p:spPr>
            <a:xfrm>
              <a:off x="5886809" y="2877662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7" name="Shape 80"/>
            <p:cNvCxnSpPr>
              <a:stCxn id="50" idx="6"/>
              <a:endCxn id="51" idx="2"/>
            </p:cNvCxnSpPr>
            <p:nvPr/>
          </p:nvCxnSpPr>
          <p:spPr>
            <a:xfrm>
              <a:off x="7478955" y="2877675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58" name="Shape 81"/>
          <p:cNvSpPr/>
          <p:nvPr/>
        </p:nvSpPr>
        <p:spPr>
          <a:xfrm>
            <a:off x="135561" y="2450947"/>
            <a:ext cx="1235400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sp>
        <p:nvSpPr>
          <p:cNvPr id="59" name="Shape 82"/>
          <p:cNvSpPr/>
          <p:nvPr/>
        </p:nvSpPr>
        <p:spPr>
          <a:xfrm>
            <a:off x="1670086" y="2451097"/>
            <a:ext cx="1383900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60" name="Shape 83"/>
          <p:cNvPicPr preferRelativeResize="0"/>
          <p:nvPr/>
        </p:nvPicPr>
        <p:blipFill rotWithShape="1">
          <a:blip r:embed="rId3">
            <a:alphaModFix/>
          </a:blip>
          <a:srcRect l="6030" t="11670" r="56580" b="19024"/>
          <a:stretch/>
        </p:blipFill>
        <p:spPr>
          <a:xfrm>
            <a:off x="1685460" y="2451097"/>
            <a:ext cx="625048" cy="4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84"/>
          <p:cNvSpPr/>
          <p:nvPr/>
        </p:nvSpPr>
        <p:spPr>
          <a:xfrm>
            <a:off x="1670086" y="4051722"/>
            <a:ext cx="1383900" cy="1308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62" name="Shape 85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5461" y="4051722"/>
            <a:ext cx="572700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86"/>
          <p:cNvSpPr/>
          <p:nvPr/>
        </p:nvSpPr>
        <p:spPr>
          <a:xfrm>
            <a:off x="3136711" y="3278097"/>
            <a:ext cx="1299300" cy="1257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64" name="Shape 87"/>
          <p:cNvPicPr preferRelativeResize="0"/>
          <p:nvPr/>
        </p:nvPicPr>
        <p:blipFill rotWithShape="1">
          <a:blip r:embed="rId6">
            <a:alphaModFix/>
          </a:blip>
          <a:srcRect l="14387" t="5689" r="15155" b="25765"/>
          <a:stretch/>
        </p:blipFill>
        <p:spPr>
          <a:xfrm>
            <a:off x="3864787" y="3313255"/>
            <a:ext cx="572999" cy="55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7011" y="3198071"/>
            <a:ext cx="772900" cy="77292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89"/>
          <p:cNvSpPr/>
          <p:nvPr/>
        </p:nvSpPr>
        <p:spPr>
          <a:xfrm>
            <a:off x="4658711" y="3243897"/>
            <a:ext cx="1383900" cy="1308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sp>
        <p:nvSpPr>
          <p:cNvPr id="67" name="Shape 91"/>
          <p:cNvSpPr/>
          <p:nvPr/>
        </p:nvSpPr>
        <p:spPr>
          <a:xfrm>
            <a:off x="6272811" y="3243897"/>
            <a:ext cx="1383900" cy="1308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68" name="Shape 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661" y="3239875"/>
            <a:ext cx="475974" cy="50155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93"/>
          <p:cNvSpPr/>
          <p:nvPr/>
        </p:nvSpPr>
        <p:spPr>
          <a:xfrm>
            <a:off x="7726311" y="3243897"/>
            <a:ext cx="1383900" cy="1308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T Sans"/>
              <a:cs typeface="PT Sans"/>
            </a:endParaRPr>
          </a:p>
        </p:txBody>
      </p:sp>
      <p:pic>
        <p:nvPicPr>
          <p:cNvPr id="70" name="Shape 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6311" y="3249971"/>
            <a:ext cx="463546" cy="46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75233" y="3278097"/>
            <a:ext cx="657528" cy="2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99310" y="2213384"/>
            <a:ext cx="797350" cy="6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97" descr="@frictionlessdata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48611" y="3223947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98" descr="@frictionlessdata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58161" y="4025547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44141" y="3214563"/>
            <a:ext cx="383809" cy="49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9010" y="2451096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1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9585" y="2451095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20398" y="2451097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85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8711" y="3255548"/>
            <a:ext cx="57270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84660" y="4075023"/>
            <a:ext cx="415939" cy="41261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60634" y="4067906"/>
            <a:ext cx="361454" cy="50017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2487" y="2269764"/>
            <a:ext cx="476823" cy="54946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69185" y="2285701"/>
            <a:ext cx="530400" cy="490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1"/>
          <a:srcRect r="73480"/>
          <a:stretch/>
        </p:blipFill>
        <p:spPr>
          <a:xfrm>
            <a:off x="1717110" y="3301802"/>
            <a:ext cx="603288" cy="5493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0398" y="3255548"/>
            <a:ext cx="639447" cy="553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7418" y="3376978"/>
            <a:ext cx="442167" cy="399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66101" y="3971000"/>
            <a:ext cx="469910" cy="431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/>
          <a:srcRect r="71369"/>
          <a:stretch/>
        </p:blipFill>
        <p:spPr>
          <a:xfrm>
            <a:off x="3419256" y="3971000"/>
            <a:ext cx="445531" cy="450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/>
          <a:srcRect l="51186" r="26169" b="53017"/>
          <a:stretch/>
        </p:blipFill>
        <p:spPr>
          <a:xfrm>
            <a:off x="5235200" y="3932663"/>
            <a:ext cx="721775" cy="516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/>
          <a:srcRect l="33394" r="33923" b="34986"/>
          <a:stretch/>
        </p:blipFill>
        <p:spPr>
          <a:xfrm>
            <a:off x="4758370" y="3897998"/>
            <a:ext cx="476830" cy="58964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26"/>
          <a:srcRect l="51186" r="26169" b="53017"/>
          <a:stretch/>
        </p:blipFill>
        <p:spPr>
          <a:xfrm>
            <a:off x="2208266" y="4666176"/>
            <a:ext cx="721775" cy="51664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27"/>
          <a:srcRect l="33394" r="33923" b="34986"/>
          <a:stretch/>
        </p:blipFill>
        <p:spPr>
          <a:xfrm>
            <a:off x="1731436" y="4631511"/>
            <a:ext cx="476830" cy="589644"/>
          </a:xfrm>
          <a:prstGeom prst="rect">
            <a:avLst/>
          </a:prstGeom>
        </p:spPr>
      </p:pic>
      <p:pic>
        <p:nvPicPr>
          <p:cNvPr id="11" name="Picture 10" descr="popper_logo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4" y="249302"/>
            <a:ext cx="1873011" cy="186699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661" y="7117896"/>
            <a:ext cx="2133600" cy="365125"/>
          </a:xfrm>
        </p:spPr>
        <p:txBody>
          <a:bodyPr/>
          <a:lstStyle/>
          <a:p>
            <a:fld id="{326CEDB5-75A2-5C44-9BC1-AE347AF9E2BF}" type="slidenum">
              <a:rPr lang="en-US" smtClean="0"/>
              <a:t>6</a:t>
            </a:fld>
            <a:endParaRPr lang="en-US"/>
          </a:p>
        </p:txBody>
      </p:sp>
      <p:pic>
        <p:nvPicPr>
          <p:cNvPr id="86" name="Picture 85" descr="Screen Shot 2016-10-25 at 12.56.38 AM.png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t="-1100" r="-390" b="-3875"/>
          <a:stretch/>
        </p:blipFill>
        <p:spPr>
          <a:xfrm>
            <a:off x="5814693" y="4290216"/>
            <a:ext cx="3463265" cy="56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3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8" grpId="0" animBg="1"/>
      <p:bldP spid="59" grpId="0" animBg="1"/>
      <p:bldP spid="61" grpId="0" animBg="1"/>
      <p:bldP spid="63" grpId="0" animBg="1"/>
      <p:bldP spid="66" grpId="0" animBg="1"/>
      <p:bldP spid="67" grpId="0" animBg="1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popper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70" y="97690"/>
            <a:ext cx="1977774" cy="197142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069112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 </a:t>
            </a:r>
            <a:r>
              <a:rPr lang="en-US" dirty="0" err="1" smtClean="0"/>
              <a:t>DevOps</a:t>
            </a:r>
            <a:r>
              <a:rPr lang="en-US" dirty="0" smtClean="0"/>
              <a:t> tool for each stage.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component of experimentation workflow.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all associated scripts in version control.</a:t>
            </a:r>
          </a:p>
          <a:p>
            <a:pPr lvl="1"/>
            <a:r>
              <a:rPr lang="en-US" dirty="0" smtClean="0"/>
              <a:t>Make experiment self-contained.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Document changes as experiment evolves.</a:t>
            </a:r>
          </a:p>
          <a:p>
            <a:pPr lvl="1"/>
            <a:r>
              <a:rPr lang="en-US" dirty="0" smtClean="0"/>
              <a:t>In the form of commits.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5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Popper-compliant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6108"/>
          </a:xfrm>
        </p:spPr>
        <p:txBody>
          <a:bodyPr>
            <a:normAutofit/>
          </a:bodyPr>
          <a:lstStyle/>
          <a:p>
            <a:r>
              <a:rPr lang="en-US" dirty="0" smtClean="0"/>
              <a:t>An experiment is </a:t>
            </a:r>
            <a:r>
              <a:rPr lang="en-US" i="1" dirty="0"/>
              <a:t>P</a:t>
            </a:r>
            <a:r>
              <a:rPr lang="en-US" i="1" dirty="0" smtClean="0"/>
              <a:t>opper</a:t>
            </a:r>
            <a:r>
              <a:rPr lang="en-US" i="1" dirty="0" smtClean="0"/>
              <a:t>-compliant </a:t>
            </a:r>
            <a:r>
              <a:rPr lang="en-US" dirty="0" smtClean="0"/>
              <a:t>if all of the following is available (self-contained) and running:</a:t>
            </a:r>
          </a:p>
          <a:p>
            <a:pPr lvl="1"/>
            <a:r>
              <a:rPr lang="en-US" dirty="0" smtClean="0"/>
              <a:t>Experiment code</a:t>
            </a:r>
          </a:p>
          <a:p>
            <a:pPr lvl="1"/>
            <a:r>
              <a:rPr lang="en-US" dirty="0" smtClean="0"/>
              <a:t>Orchestration</a:t>
            </a:r>
          </a:p>
          <a:p>
            <a:pPr lvl="1"/>
            <a:r>
              <a:rPr lang="en-US" dirty="0" smtClean="0"/>
              <a:t>Data dependencies</a:t>
            </a:r>
          </a:p>
          <a:p>
            <a:pPr lvl="1"/>
            <a:r>
              <a:rPr lang="en-US" dirty="0" smtClean="0"/>
              <a:t>Parameterization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3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Popper-CLI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EDB5-75A2-5C44-9BC1-AE347AF9E2BF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3999" y="1431767"/>
            <a:ext cx="8686799" cy="480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/>
                <a:cs typeface="Consolas"/>
              </a:rPr>
              <a:t>$ cd </a:t>
            </a:r>
            <a:r>
              <a:rPr lang="en-US" b="1" dirty="0" err="1">
                <a:latin typeface="Consolas"/>
                <a:cs typeface="Consolas"/>
              </a:rPr>
              <a:t>mypaper</a:t>
            </a:r>
            <a:r>
              <a:rPr lang="en-US" b="1" dirty="0">
                <a:latin typeface="Consolas"/>
                <a:cs typeface="Consolas"/>
              </a:rPr>
              <a:t>-repo</a:t>
            </a:r>
          </a:p>
          <a:p>
            <a:r>
              <a:rPr lang="en-US" b="1" dirty="0">
                <a:latin typeface="Consolas"/>
                <a:cs typeface="Consolas"/>
              </a:rPr>
              <a:t>$ popper </a:t>
            </a:r>
            <a:r>
              <a:rPr lang="en-US" b="1" dirty="0" err="1">
                <a:latin typeface="Consolas"/>
                <a:cs typeface="Consolas"/>
              </a:rPr>
              <a:t>init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-- Initialized Popper </a:t>
            </a:r>
            <a:r>
              <a:rPr lang="en-US" b="1" dirty="0" smtClean="0">
                <a:latin typeface="Consolas"/>
                <a:cs typeface="Consolas"/>
              </a:rPr>
              <a:t>project </a:t>
            </a:r>
            <a:r>
              <a:rPr lang="en-US" b="1" dirty="0" err="1" smtClean="0">
                <a:latin typeface="Consolas"/>
                <a:cs typeface="Consolas"/>
              </a:rPr>
              <a:t>mypaper</a:t>
            </a:r>
            <a:r>
              <a:rPr lang="en-US" b="1" dirty="0" smtClean="0">
                <a:latin typeface="Consolas"/>
                <a:cs typeface="Consolas"/>
              </a:rPr>
              <a:t>-repo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popper experiment list</a:t>
            </a:r>
          </a:p>
          <a:p>
            <a:r>
              <a:rPr lang="en-US" b="1" dirty="0">
                <a:latin typeface="Consolas"/>
                <a:cs typeface="Consolas"/>
              </a:rPr>
              <a:t>-- available templates ---------------</a:t>
            </a:r>
          </a:p>
          <a:p>
            <a:r>
              <a:rPr lang="en-US" b="1" dirty="0" err="1">
                <a:latin typeface="Consolas"/>
                <a:cs typeface="Consolas"/>
              </a:rPr>
              <a:t>ceph-rados</a:t>
            </a:r>
            <a:r>
              <a:rPr lang="en-US" b="1" dirty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proteustm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mpip</a:t>
            </a:r>
            <a:r>
              <a:rPr lang="en-US" b="1" dirty="0" smtClean="0">
                <a:latin typeface="Consolas"/>
                <a:cs typeface="Consolas"/>
              </a:rPr>
              <a:t>        </a:t>
            </a:r>
            <a:r>
              <a:rPr lang="en-US" b="1" dirty="0" err="1" smtClean="0">
                <a:latin typeface="Consolas"/>
                <a:cs typeface="Consolas"/>
              </a:rPr>
              <a:t>adam</a:t>
            </a:r>
            <a:r>
              <a:rPr lang="en-US" b="1" dirty="0" smtClean="0">
                <a:latin typeface="Consolas"/>
                <a:cs typeface="Consolas"/>
              </a:rPr>
              <a:t>    </a:t>
            </a:r>
            <a:r>
              <a:rPr lang="en-US" b="1" dirty="0" err="1" smtClean="0">
                <a:latin typeface="Consolas"/>
                <a:cs typeface="Consolas"/>
              </a:rPr>
              <a:t>sirius</a:t>
            </a:r>
            <a:r>
              <a:rPr lang="en-US" b="1" dirty="0" smtClean="0">
                <a:latin typeface="Consolas"/>
                <a:cs typeface="Consolas"/>
              </a:rPr>
              <a:t>    </a:t>
            </a:r>
            <a:r>
              <a:rPr lang="en-US" b="1" dirty="0" err="1" smtClean="0">
                <a:latin typeface="Consolas"/>
                <a:cs typeface="Consolas"/>
              </a:rPr>
              <a:t>comd-openmp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cloverleaf   </a:t>
            </a:r>
            <a:r>
              <a:rPr lang="en-US" b="1" dirty="0" err="1" smtClean="0">
                <a:latin typeface="Consolas"/>
                <a:cs typeface="Consolas"/>
              </a:rPr>
              <a:t>gassyfs</a:t>
            </a:r>
            <a:r>
              <a:rPr lang="en-US" b="1" dirty="0" smtClean="0">
                <a:latin typeface="Consolas"/>
                <a:cs typeface="Consolas"/>
              </a:rPr>
              <a:t>    </a:t>
            </a:r>
            <a:r>
              <a:rPr lang="en-US" b="1" dirty="0" err="1" smtClean="0">
                <a:latin typeface="Consolas"/>
                <a:cs typeface="Consolas"/>
              </a:rPr>
              <a:t>zlog</a:t>
            </a:r>
            <a:r>
              <a:rPr lang="en-US" b="1" dirty="0" smtClean="0">
                <a:latin typeface="Consolas"/>
                <a:cs typeface="Consolas"/>
              </a:rPr>
              <a:t>        </a:t>
            </a:r>
            <a:r>
              <a:rPr lang="en-US" b="1" dirty="0" err="1" smtClean="0">
                <a:latin typeface="Consolas"/>
                <a:cs typeface="Consolas"/>
              </a:rPr>
              <a:t>bww</a:t>
            </a:r>
            <a:r>
              <a:rPr lang="en-US" b="1" dirty="0" smtClean="0">
                <a:latin typeface="Consolas"/>
                <a:cs typeface="Consolas"/>
              </a:rPr>
              <a:t>     </a:t>
            </a:r>
            <a:r>
              <a:rPr lang="en-US" b="1" dirty="0" err="1" smtClean="0">
                <a:latin typeface="Consolas"/>
                <a:cs typeface="Consolas"/>
              </a:rPr>
              <a:t>unum-py</a:t>
            </a:r>
            <a:r>
              <a:rPr lang="en-US" b="1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cuddn-deeplrn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spark-bench  </a:t>
            </a:r>
            <a:r>
              <a:rPr lang="en-US" b="1" dirty="0">
                <a:latin typeface="Consolas"/>
                <a:cs typeface="Consolas"/>
              </a:rPr>
              <a:t>torpor     </a:t>
            </a:r>
            <a:r>
              <a:rPr lang="en-US" b="1" dirty="0" smtClean="0">
                <a:latin typeface="Consolas"/>
                <a:cs typeface="Consolas"/>
              </a:rPr>
              <a:t>malacology  </a:t>
            </a:r>
            <a:r>
              <a:rPr lang="en-US" b="1" dirty="0" err="1" smtClean="0">
                <a:latin typeface="Consolas"/>
                <a:cs typeface="Consolas"/>
              </a:rPr>
              <a:t>genevo</a:t>
            </a:r>
            <a:r>
              <a:rPr lang="en-US" b="1" dirty="0" smtClean="0">
                <a:latin typeface="Consolas"/>
                <a:cs typeface="Consolas"/>
              </a:rPr>
              <a:t>  mantle    </a:t>
            </a:r>
            <a:r>
              <a:rPr lang="en-US" b="1" dirty="0" err="1" smtClean="0">
                <a:latin typeface="Consolas"/>
                <a:cs typeface="Consolas"/>
              </a:rPr>
              <a:t>rita-idx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err="1" smtClean="0">
                <a:latin typeface="Consolas"/>
                <a:cs typeface="Consolas"/>
              </a:rPr>
              <a:t>hadoop</a:t>
            </a:r>
            <a:r>
              <a:rPr lang="en-US" b="1" dirty="0" smtClean="0">
                <a:latin typeface="Consolas"/>
                <a:cs typeface="Consolas"/>
              </a:rPr>
              <a:t>-yarn  </a:t>
            </a:r>
            <a:r>
              <a:rPr lang="en-US" b="1" dirty="0" err="1" smtClean="0">
                <a:latin typeface="Consolas"/>
                <a:cs typeface="Consolas"/>
              </a:rPr>
              <a:t>kubsched</a:t>
            </a:r>
            <a:r>
              <a:rPr lang="en-US" b="1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alg-encycl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macrob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dadvisor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obfuscdata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popper </a:t>
            </a:r>
            <a:r>
              <a:rPr lang="en-US" b="1" dirty="0" smtClean="0">
                <a:latin typeface="Consolas"/>
                <a:cs typeface="Consolas"/>
              </a:rPr>
              <a:t>experiment add </a:t>
            </a:r>
            <a:r>
              <a:rPr lang="en-US" b="1" dirty="0" err="1" smtClean="0">
                <a:latin typeface="Consolas"/>
                <a:cs typeface="Consolas"/>
              </a:rPr>
              <a:t>gassyfs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-- </a:t>
            </a:r>
            <a:r>
              <a:rPr lang="en-US" b="1" dirty="0" smtClean="0">
                <a:latin typeface="Consolas"/>
                <a:cs typeface="Consolas"/>
              </a:rPr>
              <a:t>Added </a:t>
            </a:r>
            <a:r>
              <a:rPr lang="en-US" b="1" dirty="0" err="1" smtClean="0">
                <a:latin typeface="Consolas"/>
                <a:cs typeface="Consolas"/>
              </a:rPr>
              <a:t>gassyfs</a:t>
            </a:r>
            <a:r>
              <a:rPr lang="en-US" b="1" dirty="0" smtClean="0">
                <a:latin typeface="Consolas"/>
                <a:cs typeface="Consolas"/>
              </a:rPr>
              <a:t> experiment to </a:t>
            </a:r>
            <a:r>
              <a:rPr lang="en-US" b="1" dirty="0" err="1" smtClean="0">
                <a:latin typeface="Consolas"/>
                <a:cs typeface="Consolas"/>
              </a:rPr>
              <a:t>mypaper</a:t>
            </a:r>
            <a:r>
              <a:rPr lang="en-US" b="1" dirty="0" smtClean="0">
                <a:latin typeface="Consolas"/>
                <a:cs typeface="Consolas"/>
              </a:rPr>
              <a:t>-</a:t>
            </a:r>
            <a:r>
              <a:rPr lang="en-US" b="1" dirty="0" smtClean="0">
                <a:latin typeface="Consolas"/>
                <a:cs typeface="Consolas"/>
              </a:rPr>
              <a:t>repo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$ popper experiment </a:t>
            </a:r>
            <a:r>
              <a:rPr lang="en-US" b="1" dirty="0" err="1" smtClean="0">
                <a:latin typeface="Consolas"/>
                <a:cs typeface="Consolas"/>
              </a:rPr>
              <a:t>init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b="1" dirty="0" err="1" smtClean="0">
                <a:latin typeface="Consolas"/>
                <a:cs typeface="Consolas"/>
              </a:rPr>
              <a:t>mynewexp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-- </a:t>
            </a:r>
            <a:r>
              <a:rPr lang="en-US" b="1" dirty="0" smtClean="0">
                <a:latin typeface="Consolas"/>
                <a:cs typeface="Consolas"/>
              </a:rPr>
              <a:t>Initialized </a:t>
            </a:r>
            <a:r>
              <a:rPr lang="en-US" b="1" dirty="0" err="1" smtClean="0">
                <a:latin typeface="Consolas"/>
                <a:cs typeface="Consolas"/>
              </a:rPr>
              <a:t>mynewexp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experiment </a:t>
            </a:r>
            <a:r>
              <a:rPr lang="en-US" b="1" dirty="0" smtClean="0">
                <a:latin typeface="Consolas"/>
                <a:cs typeface="Consolas"/>
              </a:rPr>
              <a:t>in </a:t>
            </a:r>
            <a:r>
              <a:rPr lang="en-US" b="1" dirty="0" err="1" smtClean="0">
                <a:latin typeface="Consolas"/>
                <a:cs typeface="Consolas"/>
              </a:rPr>
              <a:t>mypaper</a:t>
            </a:r>
            <a:r>
              <a:rPr lang="en-US" b="1" dirty="0">
                <a:latin typeface="Consolas"/>
                <a:cs typeface="Consolas"/>
              </a:rPr>
              <a:t>-repo</a:t>
            </a:r>
          </a:p>
          <a:p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124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36313</TotalTime>
  <Words>1406</Words>
  <Application>Microsoft Macintosh PowerPoint</Application>
  <PresentationFormat>On-screen Show (4:3)</PresentationFormat>
  <Paragraphs>159</Paragraphs>
  <Slides>14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The Popper Convention: Practical Reproducibility</vt:lpstr>
      <vt:lpstr>Problem of Reproducibility in Computation and Data Exploration </vt:lpstr>
      <vt:lpstr>Lab Notebook</vt:lpstr>
      <vt:lpstr>Analogies with DevOps Practice</vt:lpstr>
      <vt:lpstr>Common Experimentation Workflow</vt:lpstr>
      <vt:lpstr>PowerPoint Presentation</vt:lpstr>
      <vt:lpstr>PowerPoint Presentation</vt:lpstr>
      <vt:lpstr>Popper-compliant Experiments</vt:lpstr>
      <vt:lpstr>Popper-CLI</vt:lpstr>
      <vt:lpstr>PowerPoint Presentation</vt:lpstr>
      <vt:lpstr>Automated Validation</vt:lpstr>
      <vt:lpstr>Reviewer/Reader Workflow</vt:lpstr>
      <vt:lpstr>Other Use Cases</vt:lpstr>
      <vt:lpstr>Communities</vt:lpstr>
    </vt:vector>
  </TitlesOfParts>
  <Manager/>
  <Company>University of California, Santa Cruz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Ivo jimenez</dc:creator>
  <cp:keywords/>
  <dc:description/>
  <cp:lastModifiedBy>Ivo Jimenez</cp:lastModifiedBy>
  <cp:revision>575</cp:revision>
  <cp:lastPrinted>2016-02-05T09:06:32Z</cp:lastPrinted>
  <dcterms:created xsi:type="dcterms:W3CDTF">2014-10-10T00:11:58Z</dcterms:created>
  <dcterms:modified xsi:type="dcterms:W3CDTF">2016-11-10T23:16:29Z</dcterms:modified>
  <cp:category/>
</cp:coreProperties>
</file>